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74" r:id="rId9"/>
    <p:sldId id="262" r:id="rId10"/>
    <p:sldId id="263" r:id="rId11"/>
    <p:sldId id="264" r:id="rId12"/>
    <p:sldId id="269" r:id="rId13"/>
    <p:sldId id="265" r:id="rId14"/>
    <p:sldId id="270" r:id="rId15"/>
    <p:sldId id="266" r:id="rId16"/>
    <p:sldId id="271" r:id="rId17"/>
    <p:sldId id="272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000"/>
    <a:srgbClr val="00E200"/>
    <a:srgbClr val="FFD100"/>
    <a:srgbClr val="F48F2D"/>
    <a:srgbClr val="E4AECF"/>
    <a:srgbClr val="00E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277B-B9BF-4A85-97E0-A4F5200258BF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7B24-E6DF-4FA7-A8F1-3A5AADC67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75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DB89-47B9-4076-98D6-145043B1A270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00CF-B729-468E-85D5-6120416DB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36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53CE-E26F-4684-8039-E626FA79FE0C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CE62-74DF-46D6-9930-4D37BC2C0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32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3326-BE00-49F4-B64E-B87F142F3B26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A318-C063-432D-977A-C49FF2981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3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1E33-0710-4E80-974F-B0E9E9EA06C6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91D8-D9FB-4137-A4C1-4EC172696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33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6C91-DB25-476A-A3AA-76AAC991BF51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B8C8-0996-4648-9AA1-FE6CDCC58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9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B9C1-DACB-465B-BC51-992C67DC3A7D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8DCE-435E-4E74-B385-281A39D86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61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6028-C51E-41A3-BBF5-6208DB48974F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08D3-0286-4A64-9EE2-F50DE7FB3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46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E173-DB73-49A5-8ECF-8F2A014E2F58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295E-F3C2-465E-9141-BC1C0FE3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74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733E-C742-4178-B230-0364A037BB22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F51C-E8E9-45A6-AB29-915ACAB5B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47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373-F058-4B12-85D0-0E5B86011776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F89B-A9BB-4699-97DD-67CAB489A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4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6EB072-5070-4C00-A8B5-2EB51516A949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ACAA79-FF23-417F-9378-A6D84015A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26422" y="448731"/>
            <a:ext cx="7050087" cy="2006151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r>
              <a:rPr lang="ru-RU" dirty="0" err="1" smtClean="0">
                <a:solidFill>
                  <a:srgbClr val="FC0000"/>
                </a:solidFill>
              </a:rPr>
              <a:t>Обогощение</a:t>
            </a:r>
            <a:r>
              <a:rPr lang="ru-RU" dirty="0" smtClean="0">
                <a:solidFill>
                  <a:srgbClr val="FC0000"/>
                </a:solidFill>
              </a:rPr>
              <a:t> сенсорного опыта детей раннего возраста</a:t>
            </a:r>
            <a:endParaRPr lang="ru-RU" dirty="0">
              <a:solidFill>
                <a:srgbClr val="FC000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670300" y="3371850"/>
            <a:ext cx="5473700" cy="161421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Воспитатели МКДОУ №249: </a:t>
            </a:r>
            <a:r>
              <a:rPr lang="ru-RU" dirty="0">
                <a:solidFill>
                  <a:srgbClr val="0070C0"/>
                </a:solidFill>
              </a:rPr>
              <a:t>Заева </a:t>
            </a:r>
            <a:r>
              <a:rPr lang="ru-RU">
                <a:solidFill>
                  <a:srgbClr val="0070C0"/>
                </a:solidFill>
              </a:rPr>
              <a:t>Н.Н</a:t>
            </a:r>
            <a:r>
              <a:rPr lang="ru-RU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85" y="486317"/>
            <a:ext cx="8936966" cy="473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6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u="sng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речевом развитии-</a:t>
            </a:r>
            <a:r>
              <a:rPr lang="ru-RU" sz="16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стимулируем детей называть предметы, их свойства и качества путем тренировки движений пальцев рук;</a:t>
            </a:r>
            <a:endParaRPr lang="ru-RU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  <a:tabLst>
                <a:tab pos="3488055" algn="ctr"/>
              </a:tabLst>
            </a:pPr>
            <a:r>
              <a:rPr lang="ru-RU" sz="16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u="sng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физическом развитии-</a:t>
            </a:r>
            <a:r>
              <a:rPr lang="ru-RU" sz="16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развиваем координацию, целенаправленность движений, стимулируем развитие речи, развиваем мелкую моторику с помощью:</a:t>
            </a:r>
            <a:endParaRPr lang="ru-RU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-имитационных игр,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-подвижных игр с предметами и без них,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spc="15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босохождение</a:t>
            </a: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дорожкам здоровья,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spc="15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физминутки</a:t>
            </a: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успешно сенсорные способности развиваются в продуктивной деятельности рисование-лепки, развивают мелкую моторику, цветовое восприятие, восприятие формы, величины.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1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92702"/>
            <a:ext cx="881619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6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совместной деятельности воспитателя с детьми, также для использования НОД-деятельности и самостоятельной игры детей в группе раннего возраста создана среда для сенсорного развития, различные </a:t>
            </a:r>
            <a:r>
              <a:rPr lang="ru-RU" sz="1600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игры:</a:t>
            </a:r>
            <a:endParaRPr lang="ru-RU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488055" algn="ctr"/>
              </a:tabLst>
            </a:pPr>
            <a:r>
              <a:rPr lang="ru-RU" sz="16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на развитие </a:t>
            </a:r>
            <a:r>
              <a:rPr lang="ru-RU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тактильного</a:t>
            </a:r>
            <a:r>
              <a:rPr lang="ru-RU" sz="16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восприятия:</a:t>
            </a:r>
            <a:endParaRPr lang="ru-RU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323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6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-разнообразные природные материалы (шишки, грецкие орехи)</a:t>
            </a:r>
            <a:endParaRPr lang="ru-RU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323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6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-наборы тканей (мех, шелк и др.)</a:t>
            </a:r>
            <a:endParaRPr lang="ru-RU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323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6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-игрушки из различных материалов (деревянные, меховые, резиновые, бумажные)</a:t>
            </a:r>
            <a:endParaRPr lang="ru-RU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84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3251" y="312589"/>
            <a:ext cx="6374921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0828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	</a:t>
            </a:r>
            <a:r>
              <a:rPr lang="ru-RU" sz="24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на развитие слухового восприятия:</a:t>
            </a:r>
            <a:endParaRPr lang="ru-RU" sz="2400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323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24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-шумовые коробочки</a:t>
            </a:r>
            <a:endParaRPr lang="ru-RU" sz="2400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323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24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-погремушки</a:t>
            </a:r>
            <a:endParaRPr lang="ru-RU" sz="2400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323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24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-наборы музыкальных инструментов</a:t>
            </a:r>
            <a:endParaRPr lang="ru-RU" sz="2400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3230" algn="just">
              <a:lnSpc>
                <a:spcPct val="150000"/>
              </a:lnSpc>
              <a:spcAft>
                <a:spcPts val="1000"/>
              </a:spcAft>
              <a:tabLst>
                <a:tab pos="3488055" algn="ctr"/>
              </a:tabLst>
            </a:pPr>
            <a:r>
              <a:rPr lang="ru-RU" sz="24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-использование музыкальных дисков с детскими </a:t>
            </a:r>
            <a:r>
              <a:rPr lang="ru-RU" sz="2400" spc="15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потешками</a:t>
            </a:r>
            <a:r>
              <a:rPr lang="ru-RU" sz="24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колыбельными, со звуками живой и неживой природы, подвижными и пальчиковыми играми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5" descr="jigsaw-puzzle-block-mod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82" y="2349609"/>
            <a:ext cx="2281207" cy="20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8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475" y="369398"/>
            <a:ext cx="803981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Игры на развитие восприятия цвета, формы, величины, развития мелкой и крупной моторики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-геометрические вкладыши,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-крупная и мелкая мозаика,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-матрешки,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-пирамидки,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-«собери бусы»,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-«шнуровка»,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-разрезные картинки,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-крупные </a:t>
            </a:r>
            <a:r>
              <a:rPr lang="ru-RU" sz="1800" spc="15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</a:t>
            </a: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-крупный и мелкий конструктор «ЛЕГО»,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-всевозможные крупные и средние конструкторы (деревянные и пластмассовые).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5" descr="jigsaw-puzzle-block-mod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0174" y="1928446"/>
            <a:ext cx="2639683" cy="23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9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547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638" y="94783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учится различать не только внешние качества предмета (форму, величину, цвет), но у него развиваются практические действия.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-«Разноцветный коврик» (одевается на ствол 4-х основных цветов)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-«Летняя полянка» (замочки, кнопочки, пуговицы)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-«Играем в золушку» (раскладывание макарон, фасоли, гороха)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-«Веселые прищепки» (солнышко, цветочки, ежики и т.д.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1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ии\IMG_20151216_1619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113" y="155557"/>
            <a:ext cx="6750973" cy="400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232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ии\IMG_20151216_1618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412" y="80537"/>
            <a:ext cx="6939071" cy="4603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07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5615" y="206926"/>
            <a:ext cx="66768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 сенсорное развитие детей раннего возраста происходит во всех видах детской деятельности и не имеет в педагогическом процессе ограничения в смысле времени и места, так как его задачи решаются постоянно и не только в детском саду, но и дома. Поэтому сенсорное развитие составляет фундамент общего </a:t>
            </a:r>
            <a:r>
              <a:rPr lang="ru-RU" spc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интеллектуального </a:t>
            </a: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развития ребенка и задача педагогов ДОУ и родителей успешно подготовить ребенка к детскому саду и обучению в школе.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46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667" y="205936"/>
            <a:ext cx="7203057" cy="491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i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«Ум ребёнка находится на кончике его пальцев»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800" i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В.А. Сухомлинский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сенсорного развития в раннем возрасте трудно переоценить. Именно этот возраст с 2 до 3-х лет наиболее благоприятен для совершенствования деятельности органов чувств и накопления представлений об окружающем мире.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1000"/>
              </a:spcAf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целенаправленного воспитания усвоение происходит стихийно и оно нередко оказывается поверхностным, неполноценным. Поэтому в ДОУ эта работа систематизирована и реализуется педагогами ДОУ в соответствии ФГОСДО.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5" descr="jigsaw-puzzle-block-mod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321" y="4942936"/>
            <a:ext cx="1661781" cy="1495603"/>
          </a:xfrm>
          <a:prstGeom prst="rect">
            <a:avLst/>
          </a:prstGeom>
        </p:spPr>
      </p:pic>
      <p:pic>
        <p:nvPicPr>
          <p:cNvPr id="6" name="Рисунок 5" descr="1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6463" y="4942936"/>
            <a:ext cx="1613677" cy="1495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668" y="134158"/>
            <a:ext cx="7461849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СЕНСОРНОГО ВОСПИТАНИЯ В ДОУ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Непрерывная связь содержания сенсорного воспитания с детским опытом.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Целенаправленность.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возрастных, психофизиологических и индивидуальных особенностей детей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Систематичность и последовательность, определенная повторяемость.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педагогов ДОУ и родителей.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90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5346" y="95347"/>
            <a:ext cx="7454947" cy="6088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75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800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СЕНСОРНОГО ВОСПИТАНИЯ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4513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en-US" sz="1200" b="1" spc="15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4513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en-US" sz="1200" b="1" spc="15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4513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en-US" sz="1200" b="1" spc="15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4513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-является основой для интеллектуального развития;</a:t>
            </a:r>
            <a:endParaRPr lang="en-US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4513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-упорядочивает хаотичные представления ребенка, полученные при взаимодействии с внешним миром;</a:t>
            </a:r>
            <a:endParaRPr lang="ru-RU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-развивает наблюдательность;</a:t>
            </a:r>
            <a:endParaRPr lang="ru-RU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2735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-готовит к реальной жизни;</a:t>
            </a:r>
            <a:endParaRPr lang="ru-RU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2735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-позитивно влияет на эстетическое чувство;</a:t>
            </a:r>
            <a:endParaRPr lang="ru-RU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24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4845" y="923330"/>
            <a:ext cx="6944264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75" indent="-42735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en-US" sz="1800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основой для развития воображения;</a:t>
            </a:r>
            <a:endParaRPr lang="ru-RU" sz="18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2735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-развивает внимание;</a:t>
            </a:r>
            <a:endParaRPr lang="ru-RU" sz="18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2735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-обеспечивает усвоение сенсорных эталонов;</a:t>
            </a:r>
            <a:endParaRPr lang="ru-RU" sz="18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0957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-влияет на расширение словарного запаса ребенка;</a:t>
            </a:r>
            <a:endParaRPr lang="ru-RU" sz="18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5590" indent="-889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-развивает зрительную, слуховую, моторную, образную и другие виды памяти.</a:t>
            </a:r>
            <a:endParaRPr lang="ru-RU" sz="1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5" descr="jigsaw-puzzle-block-mod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2" y="3786997"/>
            <a:ext cx="2039693" cy="1835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5877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6275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b="1" spc="15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СЕНСОРНОГО ВОСПИТАНИЯ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7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6603" y="168700"/>
            <a:ext cx="6840747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75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b="1" spc="15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ПЯТЬ СЕНСОРНЫХ СИСТЕМ, С ПОМОЩЬЮ КОТОРЫХ РЕБЕНОК ПОЗНАЕТ МИР</a:t>
            </a:r>
            <a:endParaRPr lang="ru-RU" sz="1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3370" indent="-1778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-осязание (тактильное восприятие);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448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-зрительное;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559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-восприятие формы;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39179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-восприятие величины;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39179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-слуховое восприятие.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59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846529"/>
            <a:ext cx="6737230" cy="7304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75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b="1" spc="1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РАБОТЫ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Работа с детьми: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 режимных моментах,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 непосредственно-образовательной деятельности,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 совместной деятельности воспитателя с детьми,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 индивидуальной деятельности воспитателя с ребенком,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2260" algn="l"/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 самостоятельной и игровой деятельности детей.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Работа с родителями: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-групповые собрания,</a:t>
            </a:r>
            <a:endParaRPr lang="ru-RU" sz="11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-консультации,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-семинары-практикумы,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-мастер-классы.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pc="15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-тренинги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pc="15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-наглядная информация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endParaRPr lang="ru-RU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17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9793838"/>
              </p:ext>
            </p:extLst>
          </p:nvPr>
        </p:nvGraphicFramePr>
        <p:xfrm>
          <a:off x="490451" y="701833"/>
          <a:ext cx="8345979" cy="5624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866">
                  <a:extLst>
                    <a:ext uri="{9D8B030D-6E8A-4147-A177-3AD203B41FA5}">
                      <a16:colId xmlns:a16="http://schemas.microsoft.com/office/drawing/2014/main" xmlns="" val="4165228133"/>
                    </a:ext>
                  </a:extLst>
                </a:gridCol>
                <a:gridCol w="3033330">
                  <a:extLst>
                    <a:ext uri="{9D8B030D-6E8A-4147-A177-3AD203B41FA5}">
                      <a16:colId xmlns:a16="http://schemas.microsoft.com/office/drawing/2014/main" xmlns="" val="906569629"/>
                    </a:ext>
                  </a:extLst>
                </a:gridCol>
                <a:gridCol w="3589783">
                  <a:extLst>
                    <a:ext uri="{9D8B030D-6E8A-4147-A177-3AD203B41FA5}">
                      <a16:colId xmlns:a16="http://schemas.microsoft.com/office/drawing/2014/main" xmlns="" val="3977584244"/>
                    </a:ext>
                  </a:extLst>
                </a:gridCol>
              </a:tblGrid>
              <a:tr h="451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Направление сотрудничества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 какой целью используется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Форма общения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extLst>
                  <a:ext uri="{0D108BD9-81ED-4DB2-BD59-A6C34878D82A}">
                    <a16:rowId xmlns:a16="http://schemas.microsoft.com/office/drawing/2014/main" xmlns="" val="813682730"/>
                  </a:ext>
                </a:extLst>
              </a:tr>
              <a:tr h="74713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Информацтонно-аналитическое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Выявление интересов, потребностей, запросов родителей, уровня их педагогической практики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Проведение опросов, анкетирование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extLst>
                  <a:ext uri="{0D108BD9-81ED-4DB2-BD59-A6C34878D82A}">
                    <a16:rowId xmlns:a16="http://schemas.microsoft.com/office/drawing/2014/main" xmlns="" val="4060388368"/>
                  </a:ext>
                </a:extLst>
              </a:tr>
              <a:tr h="143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Познавательное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Ознакомление родителей с возрастными и психическими особенностями детей дошкольного возраста.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Формирование у родителей практических навыков воспитания детей.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Родительское собрание: педагогические консультации; семинары практикумы: беседы, мастер-классы; заочный родительский университет: тренинги, конференции, семейные проекты; педагогическая библиотека для родителей: устный журнал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extLst>
                  <a:ext uri="{0D108BD9-81ED-4DB2-BD59-A6C34878D82A}">
                    <a16:rowId xmlns:a16="http://schemas.microsoft.com/office/drawing/2014/main" xmlns="" val="4161001952"/>
                  </a:ext>
                </a:extLst>
              </a:tr>
              <a:tr h="130748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Наглядно-информационные: информационно-ознакомительное и просветительское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Ознакомление родителей с работой ДОУ, особенностями воспитания, развития детей.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Организация дней открытых дверей, открытых просмотров занятий и других видов деятельности, информационные проспекты, буклеты. Папки-передвижки. Полезная книга для родителей, памятки, информационная корзина.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extLst>
                  <a:ext uri="{0D108BD9-81ED-4DB2-BD59-A6C34878D82A}">
                    <a16:rowId xmlns:a16="http://schemas.microsoft.com/office/drawing/2014/main" xmlns="" val="1008459283"/>
                  </a:ext>
                </a:extLst>
              </a:tr>
              <a:tr h="1681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Досуговое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Установление эмоционального контакта между педагогами, родителями и детьми.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Совместное проведение досуга, праздники, экскурсии, походы в лес. Посещение музея, зоопарка, </a:t>
                      </a:r>
                      <a:r>
                        <a:rPr lang="ru-RU" sz="1000" dirty="0" err="1">
                          <a:effectLst/>
                        </a:rPr>
                        <a:t>автогородка</a:t>
                      </a:r>
                      <a:r>
                        <a:rPr lang="ru-RU" sz="1000" dirty="0">
                          <a:effectLst/>
                        </a:rPr>
                        <a:t>. Выставки семейных творческих работ: выставки из природного и бросового материала. Выставка семейных гербариев, изготовление атрибутов, костюмов для театрализованной деятельности.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02" marR="54402" marT="0" marB="0"/>
                </a:tc>
                <a:extLst>
                  <a:ext uri="{0D108BD9-81ED-4DB2-BD59-A6C34878D82A}">
                    <a16:rowId xmlns:a16="http://schemas.microsoft.com/office/drawing/2014/main" xmlns="" val="167470571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18390" y="69944"/>
            <a:ext cx="712560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План сотрудничества с семьей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39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189" y="138493"/>
            <a:ext cx="8557404" cy="494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75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1800" b="1" spc="1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ДЕТЬМИ: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75" indent="-184785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pc="15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 непосредственно-образовательной деятельности:</a:t>
            </a:r>
            <a:endParaRPr lang="ru-RU" sz="1400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u="sng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u="sng" spc="15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позновательном</a:t>
            </a:r>
            <a:r>
              <a:rPr lang="ru-RU" sz="1800" u="sng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развитии</a:t>
            </a:r>
            <a:r>
              <a:rPr lang="ru-RU" sz="1800" spc="15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-знакомим с первоначальными представлениями о различных материалах (бумага, дерево, и др.), их основных качеств (бумага гладкая, рвется и т.д.), формируем представления о простейших действиях с предметами (погладить, пощупать, попробовать на вкус и т.д.);</a:t>
            </a:r>
          </a:p>
          <a:p>
            <a:pPr lvl="7" algn="r">
              <a:lnSpc>
                <a:spcPct val="150000"/>
              </a:lnSpc>
              <a:spcBef>
                <a:spcPts val="1200"/>
              </a:spcBef>
              <a:tabLst>
                <a:tab pos="3488055" algn="ctr"/>
              </a:tabLst>
            </a:pPr>
            <a:r>
              <a:rPr lang="ru-RU" spc="15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pc="15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режимных моментах: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pc="15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-при умывании дети узнают температурные свойства воды, во время прогулки-свойства снега, песка, во время утренней гимнастики учатся целенаправленности движений и </a:t>
            </a:r>
            <a:r>
              <a:rPr lang="ru-RU" spc="15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538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899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Обогощение сенсорного опыта детей раннего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Денис Заев</cp:lastModifiedBy>
  <cp:revision>16</cp:revision>
  <dcterms:created xsi:type="dcterms:W3CDTF">2015-02-19T20:52:53Z</dcterms:created>
  <dcterms:modified xsi:type="dcterms:W3CDTF">2018-03-03T08:50:53Z</dcterms:modified>
</cp:coreProperties>
</file>